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1" r:id="rId3"/>
    <p:sldId id="257" r:id="rId4"/>
    <p:sldId id="269" r:id="rId5"/>
    <p:sldId id="258" r:id="rId6"/>
    <p:sldId id="270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34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267E52-689B-4F9D-86A2-89781298CC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85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pPr/>
              <a:t>5/26/2020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9326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99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7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28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pPr/>
              <a:t>5/26/2020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665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3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84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493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7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11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5/26/2020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71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pPr/>
              <a:t>5/26/2020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19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268760"/>
            <a:ext cx="7416824" cy="1944216"/>
          </a:xfrm>
          <a:solidFill>
            <a:schemeClr val="tx1">
              <a:lumMod val="95000"/>
            </a:schemeClr>
          </a:solidFill>
        </p:spPr>
        <p:txBody>
          <a:bodyPr/>
          <a:lstStyle/>
          <a:p>
            <a:r>
              <a:rPr lang="ru-RU" sz="3600" dirty="0" smtClean="0">
                <a:latin typeface="Tahoma" charset="0"/>
              </a:rPr>
              <a:t>СОСТАВЛЯЮЩИЕ ПРОЦЕССА САМООБРАЗОВАНИЯ УЧИТЕЛЯ </a:t>
            </a:r>
            <a:endParaRPr lang="uk-UA" sz="3600" dirty="0">
              <a:latin typeface="Tahoma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9424" y="5229200"/>
            <a:ext cx="5184576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Есауленко О.Н.</a:t>
            </a:r>
          </a:p>
          <a:p>
            <a:pPr algn="r"/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читель биологии СОШ № 6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1008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Самообразование и информационно-компьютерные технологии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Содержимое 5" descr="img_user_file_53a07fdd4604a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659" b="3295"/>
          <a:stretch>
            <a:fillRect/>
          </a:stretch>
        </p:blipFill>
        <p:spPr>
          <a:xfrm>
            <a:off x="323528" y="1124744"/>
            <a:ext cx="7436552" cy="4464495"/>
          </a:xfrm>
        </p:spPr>
      </p:pic>
      <p:sp>
        <p:nvSpPr>
          <p:cNvPr id="7" name="Прямоугольник 6"/>
          <p:cNvSpPr/>
          <p:nvPr/>
        </p:nvSpPr>
        <p:spPr>
          <a:xfrm>
            <a:off x="1691680" y="5733256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ИМИДЖ  современного учителя немыслим без знаний им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информационно компьютерных технологий</a:t>
            </a:r>
          </a:p>
        </p:txBody>
      </p:sp>
      <p:pic>
        <p:nvPicPr>
          <p:cNvPr id="5" name="Рисунок 4" descr="uchitel_st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1844824"/>
            <a:ext cx="1512168" cy="3096344"/>
          </a:xfrm>
          <a:prstGeom prst="rect">
            <a:avLst/>
          </a:prstGeom>
        </p:spPr>
      </p:pic>
      <p:pic>
        <p:nvPicPr>
          <p:cNvPr id="8" name="Содержимое 6" descr="1503911697_uchitel-shkol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5661248"/>
            <a:ext cx="1341763" cy="1080120"/>
          </a:xfrm>
          <a:prstGeom prst="rect">
            <a:avLst/>
          </a:prstGeom>
        </p:spPr>
      </p:pic>
      <p:pic>
        <p:nvPicPr>
          <p:cNvPr id="9" name="Содержимое 7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20" y="692696"/>
            <a:ext cx="1691680" cy="1291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_03_13_u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3207213" cy="15850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476672"/>
            <a:ext cx="5184576" cy="432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Результат самообразования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user_file_53a07fdd4604a_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824" t="14806" r="1121" b="3295"/>
          <a:stretch>
            <a:fillRect/>
          </a:stretch>
        </p:blipFill>
        <p:spPr>
          <a:xfrm>
            <a:off x="251520" y="1700808"/>
            <a:ext cx="6984776" cy="5036769"/>
          </a:xfrm>
        </p:spPr>
      </p:pic>
      <p:pic>
        <p:nvPicPr>
          <p:cNvPr id="8" name="Рисунок 7" descr="3429807-565d7e86fe5694d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2320" y="5589240"/>
            <a:ext cx="1440160" cy="1084928"/>
          </a:xfrm>
          <a:prstGeom prst="rect">
            <a:avLst/>
          </a:prstGeom>
        </p:spPr>
      </p:pic>
      <p:pic>
        <p:nvPicPr>
          <p:cNvPr id="10" name="Рисунок 9" descr="3429807-565d7e86fe5694dd.jpg"/>
          <p:cNvPicPr>
            <a:picLocks noChangeAspect="1"/>
          </p:cNvPicPr>
          <p:nvPr/>
        </p:nvPicPr>
        <p:blipFill>
          <a:blip r:embed="rId5" cstate="print"/>
          <a:srcRect l="20780" t="7714" r="26766"/>
          <a:stretch>
            <a:fillRect/>
          </a:stretch>
        </p:blipFill>
        <p:spPr>
          <a:xfrm>
            <a:off x="7572926" y="188640"/>
            <a:ext cx="1391562" cy="2448272"/>
          </a:xfrm>
          <a:prstGeom prst="rect">
            <a:avLst/>
          </a:prstGeom>
        </p:spPr>
      </p:pic>
      <p:pic>
        <p:nvPicPr>
          <p:cNvPr id="12" name="Содержимое 7" descr="otobrannoe-foto-2-8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2636912"/>
            <a:ext cx="1110675" cy="1584176"/>
          </a:xfrm>
          <a:prstGeom prst="rect">
            <a:avLst/>
          </a:prstGeom>
        </p:spPr>
      </p:pic>
      <p:pic>
        <p:nvPicPr>
          <p:cNvPr id="11" name="Содержимое 7" descr="otobrannoe-foto-2-84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4368" y="4005064"/>
            <a:ext cx="1046366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4365104"/>
            <a:ext cx="5040560" cy="158417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«Мастерство учителя — это специальность, которой надо всю жизнь  учиться».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</a:t>
            </a:r>
            <a:r>
              <a:rPr lang="ru-RU" sz="2000" dirty="0" smtClean="0"/>
              <a:t>Антон Семёнович Макаренко,</a:t>
            </a:r>
            <a:br>
              <a:rPr lang="ru-RU" sz="2000" dirty="0" smtClean="0"/>
            </a:br>
            <a:r>
              <a:rPr lang="ru-RU" sz="2000" dirty="0" smtClean="0"/>
              <a:t>           советский педагог и писатель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4" name="Содержимое 3" descr="23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3499049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6" descr="--005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04664"/>
            <a:ext cx="4896543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18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1052736"/>
            <a:ext cx="5614716" cy="4248472"/>
          </a:xfrm>
        </p:spPr>
        <p:txBody>
          <a:bodyPr/>
          <a:lstStyle/>
          <a:p>
            <a:pPr algn="r"/>
            <a:r>
              <a:rPr lang="ru-RU" sz="2800" b="1" dirty="0" smtClean="0"/>
              <a:t>«</a:t>
            </a:r>
            <a:r>
              <a:rPr lang="ru-RU" sz="2800" b="1" i="1" dirty="0" smtClean="0"/>
              <a:t>Учитель живёт до тех пор, пока учится, </a:t>
            </a:r>
            <a:br>
              <a:rPr lang="ru-RU" sz="2800" b="1" i="1" dirty="0" smtClean="0"/>
            </a:br>
            <a:r>
              <a:rPr lang="ru-RU" sz="2800" b="1" i="1" dirty="0" smtClean="0"/>
              <a:t>как только он перестает учиться, </a:t>
            </a:r>
            <a:br>
              <a:rPr lang="ru-RU" sz="2800" b="1" i="1" dirty="0" smtClean="0"/>
            </a:br>
            <a:r>
              <a:rPr lang="ru-RU" sz="2800" b="1" i="1" dirty="0" smtClean="0"/>
              <a:t>в нём умирает учитель».</a:t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</a:t>
            </a:r>
            <a:r>
              <a:rPr lang="ru-RU" sz="2400" b="1" dirty="0" smtClean="0"/>
              <a:t>К.Д.Ушинский</a:t>
            </a:r>
            <a:br>
              <a:rPr lang="ru-RU" sz="2400" b="1" dirty="0" smtClean="0"/>
            </a:br>
            <a:r>
              <a:rPr lang="ru-RU" sz="1800" dirty="0" smtClean="0"/>
              <a:t>русский педагог, писатель, основоположник научной педагогики в России</a:t>
            </a:r>
            <a:endParaRPr lang="uk-UA" sz="1800" b="1" dirty="0">
              <a:latin typeface="Tahoma" charset="0"/>
            </a:endParaRPr>
          </a:p>
        </p:txBody>
      </p:sp>
      <p:pic>
        <p:nvPicPr>
          <p:cNvPr id="7" name="Содержимое 3" descr="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536" y="1412776"/>
            <a:ext cx="288032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332656"/>
            <a:ext cx="7201544" cy="1008112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САМООБРАЗОВАНИЕ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844824"/>
            <a:ext cx="8352606" cy="460677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Если процесс образования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осуществляется добровольно;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осуществляется сознательно;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планируется, управляется и контролируется самим человеком;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необходим для совершенствования каких-либо качеств или навыков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то речь идёт о самообразовании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408712" cy="792088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Самообразование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124744"/>
            <a:ext cx="6480720" cy="509033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- </a:t>
            </a:r>
            <a:r>
              <a:rPr lang="ru-RU" sz="2400" dirty="0" smtClean="0"/>
              <a:t>это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специально организованная, самодеятельная, систематическая познавательная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деятельность,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направленная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достижение определенных личностно или общественно значимых образовательных целей: удовлетворение познавательных интересов, общекультурных и профессиональных запросов и повышение квалификации.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Содержимое 4" descr="Individualnye_zanyatiya_s_doshkolnikam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14282" y="642918"/>
            <a:ext cx="2376264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05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4929198"/>
            <a:ext cx="2421233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6" descr="41fc4fe25f1d41f1e1a3128f1d3e28f6.jpg"/>
          <p:cNvPicPr>
            <a:picLocks noChangeAspect="1"/>
          </p:cNvPicPr>
          <p:nvPr/>
        </p:nvPicPr>
        <p:blipFill>
          <a:blip r:embed="rId4" cstate="print"/>
          <a:srcRect l="14693" r="23594"/>
          <a:stretch>
            <a:fillRect/>
          </a:stretch>
        </p:blipFill>
        <p:spPr>
          <a:xfrm>
            <a:off x="214282" y="4500570"/>
            <a:ext cx="2376264" cy="2166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6" descr="41fc4fe25f1d41f1e1a3128f1d3e28f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4929198"/>
            <a:ext cx="2376264" cy="1680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72536" cy="20653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Мотивы, побуждающие учителя к самообразованию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user_file_53a07fdd4604a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6659" b="11365"/>
          <a:stretch>
            <a:fillRect/>
          </a:stretch>
        </p:blipFill>
        <p:spPr>
          <a:xfrm>
            <a:off x="683568" y="1916832"/>
            <a:ext cx="8136914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Мотивы, побуждающие учителя к самообразованию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user_file_53a07fdd4604a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698" t="16659" r="7557"/>
          <a:stretch>
            <a:fillRect/>
          </a:stretch>
        </p:blipFill>
        <p:spPr>
          <a:xfrm>
            <a:off x="1187624" y="1556792"/>
            <a:ext cx="7632848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0801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 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самообразования    учителя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img_user_file_53a07fdd4604a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058" t="23347" r="2725" b="38298"/>
          <a:stretch>
            <a:fillRect/>
          </a:stretch>
        </p:blipFill>
        <p:spPr>
          <a:xfrm>
            <a:off x="323528" y="1484784"/>
            <a:ext cx="5976664" cy="3312368"/>
          </a:xfrm>
        </p:spPr>
      </p:pic>
      <p:pic>
        <p:nvPicPr>
          <p:cNvPr id="5" name="Содержимое 3" descr="img_user_file_53a07fdd4604a_6.jpg"/>
          <p:cNvPicPr>
            <a:picLocks noChangeAspect="1"/>
          </p:cNvPicPr>
          <p:nvPr/>
        </p:nvPicPr>
        <p:blipFill>
          <a:blip r:embed="rId2" cstate="print"/>
          <a:srcRect l="7504" t="70040" r="28709" b="9948"/>
          <a:stretch>
            <a:fillRect/>
          </a:stretch>
        </p:blipFill>
        <p:spPr bwMode="auto">
          <a:xfrm>
            <a:off x="2987824" y="5013176"/>
            <a:ext cx="5688632" cy="14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одержимое 3" descr="img_user_file_53a07fdd4604a_6.jpg"/>
          <p:cNvPicPr>
            <a:picLocks noChangeAspect="1"/>
          </p:cNvPicPr>
          <p:nvPr/>
        </p:nvPicPr>
        <p:blipFill>
          <a:blip r:embed="rId2" cstate="print"/>
          <a:srcRect l="72614" t="66688" r="11127" b="8298"/>
          <a:stretch>
            <a:fillRect/>
          </a:stretch>
        </p:blipFill>
        <p:spPr bwMode="auto">
          <a:xfrm>
            <a:off x="6444208" y="1484784"/>
            <a:ext cx="249627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1_03_13_u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869160"/>
            <a:ext cx="172819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img_user_file_53a07fdd4604a_7.jpg"/>
          <p:cNvPicPr>
            <a:picLocks noChangeAspect="1"/>
          </p:cNvPicPr>
          <p:nvPr/>
        </p:nvPicPr>
        <p:blipFill>
          <a:blip r:embed="rId2" cstate="print"/>
          <a:srcRect r="2703" b="270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Содержимое 7" descr="16f65e3e519bb271da8c5f9af967f140_x1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1661723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6" descr="--005_~1.JPG"/>
          <p:cNvPicPr>
            <a:picLocks noChangeAspect="1"/>
          </p:cNvPicPr>
          <p:nvPr/>
        </p:nvPicPr>
        <p:blipFill>
          <a:blip r:embed="rId4" cstate="print"/>
          <a:srcRect b="16256"/>
          <a:stretch>
            <a:fillRect/>
          </a:stretch>
        </p:blipFill>
        <p:spPr>
          <a:xfrm>
            <a:off x="251520" y="1916832"/>
            <a:ext cx="1721813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1262418976_cj4dqru3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4074333" y="3613756"/>
            <a:ext cx="1001684" cy="1151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7" descr="16f65e3e519bb271da8c5f9af967f140_x102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980728"/>
            <a:ext cx="1644053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Содержимое 6" descr="41fc4fe25f1d41f1e1a3128f1d3e28f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19672" y="5445224"/>
            <a:ext cx="1127225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Содержимое 6" descr="--005_~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3528" y="4581128"/>
            <a:ext cx="1632181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Содержимое 6" descr="41fc4fe25f1d41f1e1a3128f1d3e28f6.jpg"/>
          <p:cNvPicPr>
            <a:picLocks noChangeAspect="1"/>
          </p:cNvPicPr>
          <p:nvPr/>
        </p:nvPicPr>
        <p:blipFill>
          <a:blip r:embed="rId9" cstate="print"/>
          <a:srcRect l="5369" t="7159" r="3352" b="6932"/>
          <a:stretch>
            <a:fillRect/>
          </a:stretch>
        </p:blipFill>
        <p:spPr>
          <a:xfrm>
            <a:off x="6732240" y="5013176"/>
            <a:ext cx="1224136" cy="864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Содержимое 7" descr="16f65e3e519bb271da8c5f9af967f140_x102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24128" y="980728"/>
            <a:ext cx="1704188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Содержимое 6" descr="41fc4fe25f1d41f1e1a3128f1d3e28f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80312" y="116632"/>
            <a:ext cx="138480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447</TotalTime>
  <Words>136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Corbel</vt:lpstr>
      <vt:lpstr>Gill Sans MT</vt:lpstr>
      <vt:lpstr>Tahoma</vt:lpstr>
      <vt:lpstr>Wingdings</vt:lpstr>
      <vt:lpstr>Parcel</vt:lpstr>
      <vt:lpstr>СОСТАВЛЯЮЩИЕ ПРОЦЕССА САМООБРАЗОВАНИЯ УЧИТЕЛЯ </vt:lpstr>
      <vt:lpstr>«Мастерство учителя — это специальность, которой надо всю жизнь  учиться».       Антон Семёнович Макаренко,            советский педагог и писатель </vt:lpstr>
      <vt:lpstr>«Учитель живёт до тех пор, пока учится,  как только он перестает учиться,  в нём умирает учитель».   К.Д.Ушинский русский педагог, писатель, основоположник научной педагогики в России</vt:lpstr>
      <vt:lpstr>САМООБРАЗОВАНИЕ </vt:lpstr>
      <vt:lpstr>Самообразование</vt:lpstr>
      <vt:lpstr>Мотивы, побуждающие учителя к самообразованию</vt:lpstr>
      <vt:lpstr>Мотивы, побуждающие учителя к самообразованию</vt:lpstr>
      <vt:lpstr>                    Направления          самообразования    учителя</vt:lpstr>
      <vt:lpstr>Презентация PowerPoint</vt:lpstr>
      <vt:lpstr>Самообразование и информационно-компьютерные технологии</vt:lpstr>
      <vt:lpstr>      Результат самообразования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как средство развития педагогического коллектива и личности</dc:title>
  <dc:creator>Пользователь</dc:creator>
  <cp:lastModifiedBy>Мазаева</cp:lastModifiedBy>
  <cp:revision>51</cp:revision>
  <dcterms:created xsi:type="dcterms:W3CDTF">2013-03-24T11:30:18Z</dcterms:created>
  <dcterms:modified xsi:type="dcterms:W3CDTF">2020-05-26T11:57:40Z</dcterms:modified>
</cp:coreProperties>
</file>